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58" r:id="rId5"/>
    <p:sldId id="276" r:id="rId6"/>
    <p:sldId id="277" r:id="rId7"/>
    <p:sldId id="278" r:id="rId8"/>
    <p:sldId id="285" r:id="rId9"/>
    <p:sldId id="260" r:id="rId10"/>
    <p:sldId id="279" r:id="rId11"/>
    <p:sldId id="286" r:id="rId12"/>
    <p:sldId id="280" r:id="rId13"/>
    <p:sldId id="288" r:id="rId14"/>
    <p:sldId id="289" r:id="rId15"/>
    <p:sldId id="287" r:id="rId16"/>
    <p:sldId id="283" r:id="rId17"/>
    <p:sldId id="284" r:id="rId18"/>
    <p:sldId id="2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612" y="9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87624-1AAA-4D8F-8102-569B7F2E1B85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76E5F-6749-4C12-9477-23B8EFE60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1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E7A88-709B-46F4-B460-7B79AFF6D717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EE3D5-DD3C-4C9F-8066-ECDFD82A1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26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78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6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9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19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15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3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1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06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93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EE3D5-DD3C-4C9F-8066-ECDFD82A11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6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749361"/>
            <a:ext cx="9144000" cy="1760601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fr-FR" dirty="0" smtClean="0"/>
              <a:t>Titre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Sous-titre</a:t>
            </a:r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85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534"/>
            <a:ext cx="12192000" cy="135636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99" y="454849"/>
            <a:ext cx="2106347" cy="506840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325582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3D2FE7CE-BBD4-47AB-A114-DEBFEB813291}" type="datetime1">
              <a:rPr lang="en-GB" smtClean="0"/>
              <a:pPr/>
              <a:t>14/07/2015</a:t>
            </a:fld>
            <a:endParaRPr lang="en-GB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86BFFD7-B729-4A73-9C0B-16B3429A805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" y="637705"/>
            <a:ext cx="223404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9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86E3-7804-40F6-8E05-EB67DC790C8D}" type="datetime1">
              <a:rPr lang="en-GB" smtClean="0"/>
              <a:t>14/07/2015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5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C76A-07F3-41CC-AC38-F49448AEF12F}" type="datetime1">
              <a:rPr lang="en-GB" smtClean="0"/>
              <a:t>14/07/2015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68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304803"/>
            <a:ext cx="10515600" cy="9882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72423"/>
            <a:ext cx="10515600" cy="370453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672A-9BA1-4BDE-BA62-4EF2050A7DF7}" type="datetime1">
              <a:rPr lang="en-GB" smtClean="0"/>
              <a:t>14/07/2015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31036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86BFFD7-B729-4A73-9C0B-16B3429A805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1"/>
          <a:stretch/>
        </p:blipFill>
        <p:spPr>
          <a:xfrm>
            <a:off x="0" y="0"/>
            <a:ext cx="12192000" cy="11254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99" y="454849"/>
            <a:ext cx="2106347" cy="5068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" y="637705"/>
            <a:ext cx="223404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674E-9E15-4FD6-A08B-682304B022C3}" type="datetime1">
              <a:rPr lang="en-GB" smtClean="0"/>
              <a:t>14/07/2015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9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7B1C9-C9AD-4301-B621-32D717ECC41F}" type="datetime1">
              <a:rPr lang="en-GB" smtClean="0"/>
              <a:t>14/07/2015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7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25FA-ADD5-4371-AC66-21FDD00A4A10}" type="datetime1">
              <a:rPr lang="en-GB" smtClean="0"/>
              <a:t>14/07/2015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EFC3-1CA6-4FDB-8357-3EAA376544BF}" type="datetime1">
              <a:rPr lang="en-GB" smtClean="0"/>
              <a:t>14/07/2015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5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5B25-2A1C-419E-A72D-A3DE40EBB27D}" type="datetime1">
              <a:rPr lang="en-GB" smtClean="0"/>
              <a:t>14/07/2015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5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707F4-FAE3-4733-976A-33DDD44278B2}" type="datetime1">
              <a:rPr lang="en-GB" smtClean="0"/>
              <a:t>14/07/2015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6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18BE-DF8F-4567-B630-416991949EAF}" type="datetime1">
              <a:rPr lang="en-GB" smtClean="0"/>
              <a:t>14/07/2015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77132-682B-41BB-97A9-400C04DF3AFD}" type="datetime1">
              <a:rPr lang="en-GB" smtClean="0"/>
              <a:t>14/07/2015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BFFD7-B729-4A73-9C0B-16B3429A80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6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18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image" Target="../media/image17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image" Target="../media/image16.png"/><Relationship Id="rId5" Type="http://schemas.microsoft.com/office/2007/relationships/media" Target="../media/media4.avi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1477108"/>
            <a:ext cx="11301048" cy="2025747"/>
          </a:xfrm>
        </p:spPr>
        <p:txBody>
          <a:bodyPr/>
          <a:lstStyle/>
          <a:p>
            <a:r>
              <a:rPr lang="fr-FR" dirty="0" smtClean="0"/>
              <a:t>Flexible </a:t>
            </a:r>
            <a:r>
              <a:rPr lang="fr-FR" dirty="0" err="1" smtClean="0"/>
              <a:t>Slender</a:t>
            </a:r>
            <a:r>
              <a:rPr lang="fr-FR" dirty="0" smtClean="0"/>
              <a:t> Bodies Control</a:t>
            </a:r>
            <a:br>
              <a:rPr lang="fr-FR" dirty="0" smtClean="0"/>
            </a:br>
            <a:r>
              <a:rPr lang="fr-FR" sz="4000" i="1" dirty="0" err="1" smtClean="0"/>
              <a:t>Thesis</a:t>
            </a:r>
            <a:r>
              <a:rPr lang="fr-FR" sz="4000" i="1" dirty="0" smtClean="0"/>
              <a:t> Progress </a:t>
            </a:r>
            <a:r>
              <a:rPr lang="fr-FR" sz="4000" i="1" dirty="0" err="1" smtClean="0"/>
              <a:t>Review</a:t>
            </a:r>
            <a:r>
              <a:rPr lang="fr-FR" sz="4000" i="1" dirty="0" smtClean="0"/>
              <a:t> </a:t>
            </a:r>
            <a:r>
              <a:rPr lang="fr-FR" sz="4000" i="1" dirty="0" smtClean="0"/>
              <a:t>2</a:t>
            </a:r>
            <a:endParaRPr lang="en-GB" sz="4000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871278"/>
            <a:ext cx="9144000" cy="1655762"/>
          </a:xfrm>
        </p:spPr>
        <p:txBody>
          <a:bodyPr/>
          <a:lstStyle/>
          <a:p>
            <a:r>
              <a:rPr lang="fr-FR" dirty="0" smtClean="0"/>
              <a:t>Anatole VERHAEGEN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3048000" y="446856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err="1" smtClean="0"/>
              <a:t>Supervisor</a:t>
            </a:r>
            <a:r>
              <a:rPr lang="fr-FR" sz="2000" dirty="0" smtClean="0"/>
              <a:t> : Prof. </a:t>
            </a:r>
            <a:r>
              <a:rPr lang="fr-FR" sz="2000" dirty="0" err="1" smtClean="0"/>
              <a:t>Rafał</a:t>
            </a:r>
            <a:r>
              <a:rPr lang="fr-FR" sz="2000" dirty="0" smtClean="0"/>
              <a:t> </a:t>
            </a:r>
            <a:r>
              <a:rPr lang="fr-FR" sz="2000" dirty="0" err="1" smtClean="0"/>
              <a:t>Żbikowski</a:t>
            </a:r>
            <a:endParaRPr lang="fr-FR" sz="2000" dirty="0" smtClean="0"/>
          </a:p>
          <a:p>
            <a:pPr algn="ctr"/>
            <a:r>
              <a:rPr lang="fr-FR" sz="2000" dirty="0" smtClean="0"/>
              <a:t>MBDA </a:t>
            </a:r>
            <a:r>
              <a:rPr lang="fr-FR" sz="2000" dirty="0" err="1" smtClean="0"/>
              <a:t>coordinator</a:t>
            </a:r>
            <a:r>
              <a:rPr lang="fr-FR" sz="2000" dirty="0" smtClean="0"/>
              <a:t> : Mr Graham Wallis</a:t>
            </a:r>
            <a:endParaRPr lang="en-GB" sz="200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CDBE-CD41-4025-98FA-EE48FCE319CA}" type="datetime1">
              <a:rPr lang="en-GB" smtClean="0"/>
              <a:t>14/07/2015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6219" t="32441" r="13821" b="30247"/>
          <a:stretch/>
        </p:blipFill>
        <p:spPr>
          <a:xfrm>
            <a:off x="934806" y="3266506"/>
            <a:ext cx="5064589" cy="168819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96000" y="1798919"/>
            <a:ext cx="5187022" cy="4623371"/>
            <a:chOff x="6096000" y="1798919"/>
            <a:chExt cx="5187022" cy="46233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22976" t="21174" r="22440" b="9302"/>
            <a:stretch/>
          </p:blipFill>
          <p:spPr>
            <a:xfrm>
              <a:off x="6096000" y="1798919"/>
              <a:ext cx="5187022" cy="412925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96201" y="605295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Notch Filter Bode Diagram</a:t>
              </a:r>
              <a:endParaRPr lang="en-GB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Notch</a:t>
            </a:r>
            <a:r>
              <a:rPr lang="fr-FR" sz="3100" dirty="0" smtClean="0"/>
              <a:t> </a:t>
            </a:r>
            <a:r>
              <a:rPr lang="fr-FR" sz="3100" dirty="0" err="1" smtClean="0"/>
              <a:t>Filtering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10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991601" y="2293035"/>
            <a:ext cx="152400" cy="1612216"/>
          </a:xfrm>
          <a:prstGeom prst="rect">
            <a:avLst/>
          </a:prstGeom>
          <a:solidFill>
            <a:schemeClr val="accent2">
              <a:lumMod val="40000"/>
              <a:lumOff val="60000"/>
              <a:alpha val="4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171822" y="2913305"/>
                <a:ext cx="104168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GB" sz="1400" dirty="0" smtClean="0"/>
                  <a:t> bending mode frequency</a:t>
                </a:r>
                <a:endParaRPr lang="en-GB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822" y="2913305"/>
                <a:ext cx="1041689" cy="954107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9144001" y="3028950"/>
            <a:ext cx="187035" cy="7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71951" y="3402535"/>
            <a:ext cx="1381124" cy="145521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/>
          <p:cNvSpPr txBox="1"/>
          <p:nvPr/>
        </p:nvSpPr>
        <p:spPr>
          <a:xfrm>
            <a:off x="3760993" y="3079700"/>
            <a:ext cx="2264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Flexible Missile</a:t>
            </a:r>
            <a:endParaRPr lang="en-GB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01221" y="3434923"/>
            <a:ext cx="649085" cy="34174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800641" y="3920729"/>
            <a:ext cx="337972" cy="33932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48996" y="3437304"/>
            <a:ext cx="687185" cy="341740"/>
          </a:xfrm>
          <a:prstGeom prst="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8810" t="31716" r="29921" b="16828"/>
          <a:stretch/>
        </p:blipFill>
        <p:spPr>
          <a:xfrm>
            <a:off x="6032987" y="4160234"/>
            <a:ext cx="3133872" cy="24421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Sensors</a:t>
            </a:r>
            <a:r>
              <a:rPr lang="fr-FR" sz="3100" dirty="0" smtClean="0"/>
              <a:t> Placement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11</a:t>
            </a:fld>
            <a:endParaRPr lang="en-GB"/>
          </a:p>
        </p:txBody>
      </p:sp>
      <p:grpSp>
        <p:nvGrpSpPr>
          <p:cNvPr id="25" name="Group 24"/>
          <p:cNvGrpSpPr/>
          <p:nvPr/>
        </p:nvGrpSpPr>
        <p:grpSpPr>
          <a:xfrm>
            <a:off x="192091" y="2728111"/>
            <a:ext cx="5793887" cy="3868903"/>
            <a:chOff x="369808" y="3049508"/>
            <a:chExt cx="5793887" cy="38689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21016" t="29383" r="18768" b="34018"/>
            <a:stretch/>
          </p:blipFill>
          <p:spPr>
            <a:xfrm>
              <a:off x="369808" y="3049508"/>
              <a:ext cx="5793887" cy="22009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56603" y="5324475"/>
              <a:ext cx="454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Sensors Locations</a:t>
              </a:r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92327" y="5718082"/>
                  <a:ext cx="45488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strain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gage</m:t>
                        </m:r>
                      </m:oMath>
                    </m:oMathPara>
                  </a14:m>
                  <a:endParaRPr lang="en-GB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gyrometer</m:t>
                        </m:r>
                      </m:oMath>
                    </m:oMathPara>
                  </a14:m>
                  <a:endParaRPr lang="en-GB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accelerom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eter</m:t>
                        </m:r>
                      </m:oMath>
                    </m:oMathPara>
                  </a14:m>
                  <a:endParaRPr lang="en-GB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GB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27" y="5718082"/>
                  <a:ext cx="4548847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30510" t="27965" r="30583" b="18912"/>
          <a:stretch/>
        </p:blipFill>
        <p:spPr>
          <a:xfrm>
            <a:off x="6186677" y="1312137"/>
            <a:ext cx="2926347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30748" t="19808" r="30524" b="27369"/>
          <a:stretch/>
        </p:blipFill>
        <p:spPr>
          <a:xfrm>
            <a:off x="9160033" y="2766127"/>
            <a:ext cx="2914203" cy="24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6507480" y="3753487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Strain Gages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9483436" y="517058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Gyrometers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19256" y="644312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Accelerometers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444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23" t="24104" r="24700" b="28998"/>
          <a:stretch/>
        </p:blipFill>
        <p:spPr>
          <a:xfrm>
            <a:off x="4067287" y="1848577"/>
            <a:ext cx="7437120" cy="4690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812" y="3061675"/>
            <a:ext cx="34432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smtClean="0"/>
              <a:t>Strain Feedback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Active Damping Using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Strain gage measurement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Fins deflection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7772400" y="3886200"/>
            <a:ext cx="2387600" cy="1219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7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301" t="24857" r="24920" b="32095"/>
          <a:stretch/>
        </p:blipFill>
        <p:spPr>
          <a:xfrm>
            <a:off x="4107900" y="2172043"/>
            <a:ext cx="7645400" cy="43053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59908" y="3075374"/>
            <a:ext cx="39225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err="1" smtClean="0"/>
              <a:t>Gyrometers</a:t>
            </a:r>
            <a:r>
              <a:rPr lang="en-GB" sz="2800" dirty="0" smtClean="0"/>
              <a:t> Feedback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Active Damping Using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Front and rear </a:t>
            </a:r>
            <a:r>
              <a:rPr lang="en-GB" sz="2000" dirty="0" err="1" smtClean="0"/>
              <a:t>gyrometers</a:t>
            </a:r>
            <a:endParaRPr lang="en-GB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Fins deflection</a:t>
            </a:r>
            <a:endParaRPr lang="en-GB" sz="2000" dirty="0"/>
          </a:p>
        </p:txBody>
      </p:sp>
      <p:sp>
        <p:nvSpPr>
          <p:cNvPr id="6" name="Freeform 5"/>
          <p:cNvSpPr/>
          <p:nvPr/>
        </p:nvSpPr>
        <p:spPr>
          <a:xfrm>
            <a:off x="7848600" y="3721100"/>
            <a:ext cx="2781300" cy="1320800"/>
          </a:xfrm>
          <a:custGeom>
            <a:avLst/>
            <a:gdLst>
              <a:gd name="connsiteX0" fmla="*/ 0 w 2781300"/>
              <a:gd name="connsiteY0" fmla="*/ 254000 h 1320800"/>
              <a:gd name="connsiteX1" fmla="*/ 2082800 w 2781300"/>
              <a:gd name="connsiteY1" fmla="*/ 254000 h 1320800"/>
              <a:gd name="connsiteX2" fmla="*/ 2082800 w 2781300"/>
              <a:gd name="connsiteY2" fmla="*/ 0 h 1320800"/>
              <a:gd name="connsiteX3" fmla="*/ 2781300 w 2781300"/>
              <a:gd name="connsiteY3" fmla="*/ 0 h 1320800"/>
              <a:gd name="connsiteX4" fmla="*/ 2781300 w 2781300"/>
              <a:gd name="connsiteY4" fmla="*/ 1320800 h 1320800"/>
              <a:gd name="connsiteX5" fmla="*/ 38100 w 2781300"/>
              <a:gd name="connsiteY5" fmla="*/ 1320800 h 1320800"/>
              <a:gd name="connsiteX6" fmla="*/ 0 w 2781300"/>
              <a:gd name="connsiteY6" fmla="*/ 2540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300" h="1320800">
                <a:moveTo>
                  <a:pt x="0" y="254000"/>
                </a:moveTo>
                <a:lnTo>
                  <a:pt x="2082800" y="254000"/>
                </a:lnTo>
                <a:lnTo>
                  <a:pt x="2082800" y="0"/>
                </a:lnTo>
                <a:lnTo>
                  <a:pt x="2781300" y="0"/>
                </a:lnTo>
                <a:lnTo>
                  <a:pt x="2781300" y="1320800"/>
                </a:lnTo>
                <a:lnTo>
                  <a:pt x="38100" y="1320800"/>
                </a:lnTo>
                <a:lnTo>
                  <a:pt x="0" y="2540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Active </a:t>
            </a:r>
            <a:r>
              <a:rPr lang="fr-FR" sz="3100" dirty="0" err="1" smtClean="0"/>
              <a:t>Damping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59908" y="3075374"/>
            <a:ext cx="40501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smtClean="0"/>
              <a:t>Accelerometers Feedback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Active Damping Using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Front, middle and rear accelerometers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Fins deflection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730" t="26000" r="23016" b="30190"/>
          <a:stretch/>
        </p:blipFill>
        <p:spPr>
          <a:xfrm>
            <a:off x="4051300" y="2293035"/>
            <a:ext cx="7861300" cy="404195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7467600" y="3860800"/>
            <a:ext cx="3581400" cy="1612900"/>
          </a:xfrm>
          <a:custGeom>
            <a:avLst/>
            <a:gdLst>
              <a:gd name="connsiteX0" fmla="*/ 0 w 3581400"/>
              <a:gd name="connsiteY0" fmla="*/ 0 h 1612900"/>
              <a:gd name="connsiteX1" fmla="*/ 3581400 w 3581400"/>
              <a:gd name="connsiteY1" fmla="*/ 0 h 1612900"/>
              <a:gd name="connsiteX2" fmla="*/ 3581400 w 3581400"/>
              <a:gd name="connsiteY2" fmla="*/ 1612900 h 1612900"/>
              <a:gd name="connsiteX3" fmla="*/ 1625600 w 3581400"/>
              <a:gd name="connsiteY3" fmla="*/ 1612900 h 1612900"/>
              <a:gd name="connsiteX4" fmla="*/ 1625600 w 3581400"/>
              <a:gd name="connsiteY4" fmla="*/ 1371600 h 1612900"/>
              <a:gd name="connsiteX5" fmla="*/ 12700 w 3581400"/>
              <a:gd name="connsiteY5" fmla="*/ 1371600 h 1612900"/>
              <a:gd name="connsiteX6" fmla="*/ 0 w 3581400"/>
              <a:gd name="connsiteY6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1612900">
                <a:moveTo>
                  <a:pt x="0" y="0"/>
                </a:moveTo>
                <a:lnTo>
                  <a:pt x="3581400" y="0"/>
                </a:lnTo>
                <a:lnTo>
                  <a:pt x="3581400" y="1612900"/>
                </a:lnTo>
                <a:lnTo>
                  <a:pt x="1625600" y="1612900"/>
                </a:lnTo>
                <a:lnTo>
                  <a:pt x="1625600" y="1371600"/>
                </a:lnTo>
                <a:lnTo>
                  <a:pt x="12700" y="13716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9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63025" y="2969294"/>
            <a:ext cx="6065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fr-FR" sz="2000" dirty="0" smtClean="0"/>
              <a:t>Optimal Control</a:t>
            </a:r>
          </a:p>
          <a:p>
            <a:pPr algn="ctr">
              <a:lnSpc>
                <a:spcPct val="300000"/>
              </a:lnSpc>
            </a:pPr>
            <a:r>
              <a:rPr lang="fr-FR" sz="2000" dirty="0" smtClean="0"/>
              <a:t>Structural Modifications</a:t>
            </a:r>
            <a:endParaRPr lang="en-GB" sz="20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47452"/>
            <a:ext cx="11301048" cy="927080"/>
          </a:xfrm>
        </p:spPr>
        <p:txBody>
          <a:bodyPr>
            <a:normAutofit/>
          </a:bodyPr>
          <a:lstStyle/>
          <a:p>
            <a:r>
              <a:rPr lang="fr-FR" noProof="1" smtClean="0"/>
              <a:t>Further Studies</a:t>
            </a:r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8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68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Optimal Control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372608"/>
            <a:ext cx="10515600" cy="3704539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 err="1" smtClean="0"/>
              <a:t>Structured</a:t>
            </a:r>
            <a:r>
              <a:rPr lang="fr-FR" dirty="0" smtClean="0"/>
              <a:t> / </a:t>
            </a:r>
            <a:r>
              <a:rPr lang="fr-FR" dirty="0" err="1" smtClean="0"/>
              <a:t>Unstructured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err="1" smtClean="0"/>
              <a:t>Uncertainty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Noise and Perturbations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16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020339" y="3507889"/>
            <a:ext cx="1850736" cy="12065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Flexible</a:t>
            </a:r>
          </a:p>
          <a:p>
            <a:pPr algn="ctr"/>
            <a:r>
              <a:rPr lang="en-GB" dirty="0" smtClean="0"/>
              <a:t>Missile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8412018" y="2165134"/>
                <a:ext cx="1070264" cy="102513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018" y="2165134"/>
                <a:ext cx="1070264" cy="10251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412018" y="5052013"/>
            <a:ext cx="1070264" cy="102513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K</a:t>
            </a:r>
            <a:endParaRPr lang="en-GB" sz="4000" dirty="0"/>
          </a:p>
        </p:txBody>
      </p:sp>
      <p:cxnSp>
        <p:nvCxnSpPr>
          <p:cNvPr id="23" name="Elbow Connector 22"/>
          <p:cNvCxnSpPr>
            <a:endCxn id="10" idx="3"/>
          </p:cNvCxnSpPr>
          <p:nvPr/>
        </p:nvCxnSpPr>
        <p:spPr>
          <a:xfrm flipH="1" flipV="1">
            <a:off x="9482282" y="2677701"/>
            <a:ext cx="390236" cy="1129125"/>
          </a:xfrm>
          <a:prstGeom prst="bentConnector3">
            <a:avLst>
              <a:gd name="adj1" fmla="val -58580"/>
            </a:avLst>
          </a:prstGeom>
          <a:ln w="19050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Elbow Connector 24"/>
          <p:cNvCxnSpPr>
            <a:endCxn id="13" idx="3"/>
          </p:cNvCxnSpPr>
          <p:nvPr/>
        </p:nvCxnSpPr>
        <p:spPr>
          <a:xfrm flipH="1">
            <a:off x="9482282" y="4435455"/>
            <a:ext cx="390236" cy="1129125"/>
          </a:xfrm>
          <a:prstGeom prst="bentConnector3">
            <a:avLst>
              <a:gd name="adj1" fmla="val -58580"/>
            </a:avLst>
          </a:prstGeom>
          <a:ln w="19050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8021782" y="2702811"/>
            <a:ext cx="390236" cy="1129125"/>
          </a:xfrm>
          <a:prstGeom prst="bentConnector3">
            <a:avLst>
              <a:gd name="adj1" fmla="val -58580"/>
            </a:avLst>
          </a:prstGeom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8021782" y="4460565"/>
            <a:ext cx="390236" cy="1129125"/>
          </a:xfrm>
          <a:prstGeom prst="bentConnector3">
            <a:avLst>
              <a:gd name="adj1" fmla="val -58580"/>
            </a:avLst>
          </a:prstGeom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98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Structural Modifications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17</a:t>
            </a:fld>
            <a:endParaRPr lang="en-GB"/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83176" y="527346"/>
            <a:ext cx="1793248" cy="7372248"/>
          </a:xfrm>
        </p:spPr>
      </p:pic>
      <p:grpSp>
        <p:nvGrpSpPr>
          <p:cNvPr id="34" name="Group 33"/>
          <p:cNvGrpSpPr/>
          <p:nvPr/>
        </p:nvGrpSpPr>
        <p:grpSpPr>
          <a:xfrm>
            <a:off x="4066169" y="4114165"/>
            <a:ext cx="198892" cy="198609"/>
            <a:chOff x="5488569" y="4050665"/>
            <a:chExt cx="198892" cy="198609"/>
          </a:xfrm>
        </p:grpSpPr>
        <p:sp>
          <p:nvSpPr>
            <p:cNvPr id="11" name="Secteurs 28"/>
            <p:cNvSpPr/>
            <p:nvPr/>
          </p:nvSpPr>
          <p:spPr>
            <a:xfrm flipH="1">
              <a:off x="5488569" y="4050665"/>
              <a:ext cx="198609" cy="198609"/>
            </a:xfrm>
            <a:prstGeom prst="pie">
              <a:avLst>
                <a:gd name="adj1" fmla="val 10800000"/>
                <a:gd name="adj2" fmla="val 1620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Secteurs 29"/>
            <p:cNvSpPr/>
            <p:nvPr/>
          </p:nvSpPr>
          <p:spPr>
            <a:xfrm flipH="1">
              <a:off x="5488569" y="4050665"/>
              <a:ext cx="198609" cy="198609"/>
            </a:xfrm>
            <a:prstGeom prst="pie">
              <a:avLst>
                <a:gd name="adj1" fmla="val 87014"/>
                <a:gd name="adj2" fmla="val 5300381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Secteurs 30"/>
            <p:cNvSpPr/>
            <p:nvPr/>
          </p:nvSpPr>
          <p:spPr>
            <a:xfrm flipH="1">
              <a:off x="5488569" y="4050665"/>
              <a:ext cx="198609" cy="198609"/>
            </a:xfrm>
            <a:prstGeom prst="pie">
              <a:avLst>
                <a:gd name="adj1" fmla="val 16125277"/>
                <a:gd name="adj2" fmla="val 45232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Secteurs 31"/>
            <p:cNvSpPr/>
            <p:nvPr/>
          </p:nvSpPr>
          <p:spPr>
            <a:xfrm rot="10800000" flipH="1">
              <a:off x="5488852" y="4050665"/>
              <a:ext cx="198609" cy="198609"/>
            </a:xfrm>
            <a:prstGeom prst="pie">
              <a:avLst>
                <a:gd name="adj1" fmla="val 16125277"/>
                <a:gd name="adj2" fmla="val 45232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64648" y="4114165"/>
            <a:ext cx="198892" cy="198609"/>
            <a:chOff x="5787048" y="4050665"/>
            <a:chExt cx="198892" cy="198609"/>
          </a:xfrm>
        </p:grpSpPr>
        <p:sp>
          <p:nvSpPr>
            <p:cNvPr id="17" name="Secteurs 28"/>
            <p:cNvSpPr/>
            <p:nvPr/>
          </p:nvSpPr>
          <p:spPr>
            <a:xfrm flipH="1">
              <a:off x="5787048" y="4050665"/>
              <a:ext cx="198609" cy="198609"/>
            </a:xfrm>
            <a:prstGeom prst="pie">
              <a:avLst>
                <a:gd name="adj1" fmla="val 10800000"/>
                <a:gd name="adj2" fmla="val 16200000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Secteurs 29"/>
            <p:cNvSpPr/>
            <p:nvPr/>
          </p:nvSpPr>
          <p:spPr>
            <a:xfrm flipH="1">
              <a:off x="5787048" y="4050665"/>
              <a:ext cx="198609" cy="198609"/>
            </a:xfrm>
            <a:prstGeom prst="pie">
              <a:avLst>
                <a:gd name="adj1" fmla="val 87014"/>
                <a:gd name="adj2" fmla="val 5300381"/>
              </a:avLst>
            </a:prstGeom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Secteurs 30"/>
            <p:cNvSpPr/>
            <p:nvPr/>
          </p:nvSpPr>
          <p:spPr>
            <a:xfrm flipH="1">
              <a:off x="5787048" y="4050665"/>
              <a:ext cx="198609" cy="198609"/>
            </a:xfrm>
            <a:prstGeom prst="pie">
              <a:avLst>
                <a:gd name="adj1" fmla="val 16125277"/>
                <a:gd name="adj2" fmla="val 45232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" name="Secteurs 31"/>
            <p:cNvSpPr/>
            <p:nvPr/>
          </p:nvSpPr>
          <p:spPr>
            <a:xfrm rot="10800000" flipH="1">
              <a:off x="5787331" y="4050665"/>
              <a:ext cx="198609" cy="198609"/>
            </a:xfrm>
            <a:prstGeom prst="pie">
              <a:avLst>
                <a:gd name="adj1" fmla="val 16125277"/>
                <a:gd name="adj2" fmla="val 45232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463952" y="4312774"/>
            <a:ext cx="387448" cy="118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723206" y="4312774"/>
            <a:ext cx="442267" cy="118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57676" y="5499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CG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479673" y="54737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AC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77300" y="4073451"/>
            <a:ext cx="0" cy="261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353300" y="4073451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353300" y="4335388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503705" y="3674860"/>
            <a:ext cx="35705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 smtClean="0"/>
              <a:t>Minimum diameter</a:t>
            </a:r>
          </a:p>
          <a:p>
            <a:pPr algn="ctr"/>
            <a:r>
              <a:rPr lang="en-GB" sz="2000" dirty="0" smtClean="0"/>
              <a:t>Bending oscillations </a:t>
            </a:r>
          </a:p>
          <a:p>
            <a:pPr algn="ctr"/>
            <a:r>
              <a:rPr lang="en-GB" sz="2000" dirty="0" smtClean="0"/>
              <a:t>frequency</a:t>
            </a:r>
            <a:endParaRPr lang="en-GB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431198" y="2808943"/>
            <a:ext cx="1866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Static margin</a:t>
            </a:r>
          </a:p>
          <a:p>
            <a:pPr algn="ctr"/>
            <a:r>
              <a:rPr lang="en-GB" dirty="0" smtClean="0"/>
              <a:t>SPPO 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594100" y="2832100"/>
            <a:ext cx="500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Thank you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699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20985"/>
            <a:ext cx="10515600" cy="4351338"/>
          </a:xfrm>
        </p:spPr>
        <p:txBody>
          <a:bodyPr anchor="ctr">
            <a:normAutofit/>
          </a:bodyPr>
          <a:lstStyle/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err="1" smtClean="0"/>
              <a:t>Aeroelasticity</a:t>
            </a:r>
            <a:r>
              <a:rPr lang="en-US" sz="3200" dirty="0" smtClean="0"/>
              <a:t> Modeling</a:t>
            </a:r>
            <a:endParaRPr lang="en-US" sz="3200" dirty="0" smtClean="0"/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smtClean="0"/>
              <a:t>Control Architectures</a:t>
            </a:r>
            <a:endParaRPr lang="en-US" sz="3200" dirty="0" smtClean="0"/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sz="3200" dirty="0" smtClean="0"/>
              <a:t>Further Studies</a:t>
            </a:r>
            <a:endParaRPr lang="en-US" sz="3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6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60152"/>
            <a:ext cx="11301048" cy="927080"/>
          </a:xfrm>
        </p:spPr>
        <p:txBody>
          <a:bodyPr>
            <a:normAutofit/>
          </a:bodyPr>
          <a:lstStyle/>
          <a:p>
            <a:r>
              <a:rPr lang="fr-FR" noProof="1" smtClean="0"/>
              <a:t>Aeroelasticity Modeling</a:t>
            </a:r>
            <a:endParaRPr lang="fr-FR" noProof="1"/>
          </a:p>
        </p:txBody>
      </p:sp>
      <p:sp>
        <p:nvSpPr>
          <p:cNvPr id="5" name="ZoneTexte 4"/>
          <p:cNvSpPr txBox="1"/>
          <p:nvPr/>
        </p:nvSpPr>
        <p:spPr>
          <a:xfrm>
            <a:off x="3063025" y="2774283"/>
            <a:ext cx="6065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dirty="0" smtClean="0"/>
              <a:t>ASTER-30 </a:t>
            </a:r>
            <a:r>
              <a:rPr lang="fr-FR" sz="2000" dirty="0" err="1" smtClean="0"/>
              <a:t>Characteristics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smtClean="0"/>
              <a:t>Flight Dynamics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Bending</a:t>
            </a:r>
            <a:r>
              <a:rPr lang="fr-FR" sz="2000" dirty="0" smtClean="0"/>
              <a:t> Dynamics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Aeroelasticity</a:t>
            </a:r>
            <a:r>
              <a:rPr lang="fr-FR" sz="2000" dirty="0" smtClean="0"/>
              <a:t> Interactions</a:t>
            </a:r>
            <a:endParaRPr lang="en-GB" sz="2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06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622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ASTER-30 </a:t>
            </a:r>
            <a:r>
              <a:rPr lang="fr-FR" sz="3100" dirty="0" err="1" smtClean="0"/>
              <a:t>Characteristics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3364" y="602376"/>
            <a:ext cx="1865271" cy="7668344"/>
          </a:xfr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4</a:t>
            </a:fld>
            <a:endParaRPr lang="en-GB"/>
          </a:p>
        </p:txBody>
      </p:sp>
      <p:grpSp>
        <p:nvGrpSpPr>
          <p:cNvPr id="53" name="Group 52"/>
          <p:cNvGrpSpPr/>
          <p:nvPr/>
        </p:nvGrpSpPr>
        <p:grpSpPr>
          <a:xfrm>
            <a:off x="2194624" y="5369184"/>
            <a:ext cx="7735548" cy="1248344"/>
            <a:chOff x="589243" y="4684097"/>
            <a:chExt cx="7735548" cy="1248344"/>
          </a:xfrm>
        </p:grpSpPr>
        <p:grpSp>
          <p:nvGrpSpPr>
            <p:cNvPr id="50" name="Group 49"/>
            <p:cNvGrpSpPr/>
            <p:nvPr/>
          </p:nvGrpSpPr>
          <p:grpSpPr>
            <a:xfrm>
              <a:off x="589243" y="4829425"/>
              <a:ext cx="3630705" cy="1103016"/>
              <a:chOff x="589242" y="4829425"/>
              <a:chExt cx="3630705" cy="1103016"/>
            </a:xfrm>
          </p:grpSpPr>
          <p:sp>
            <p:nvSpPr>
              <p:cNvPr id="14" name="ZoneTexte 83"/>
              <p:cNvSpPr txBox="1"/>
              <p:nvPr/>
            </p:nvSpPr>
            <p:spPr>
              <a:xfrm>
                <a:off x="1198250" y="5286110"/>
                <a:ext cx="2412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dirty="0" smtClean="0"/>
                  <a:t>2.2 m</a:t>
                </a:r>
              </a:p>
              <a:p>
                <a:pPr algn="ctr"/>
                <a:r>
                  <a:rPr lang="fr-FR" dirty="0" smtClean="0"/>
                  <a:t>310 kg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89242" y="4829425"/>
                <a:ext cx="36307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/>
                  <a:t>Booster</a:t>
                </a:r>
                <a:endParaRPr lang="en-GB" sz="32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39217" y="4684097"/>
              <a:ext cx="7585574" cy="1248344"/>
              <a:chOff x="739217" y="4684097"/>
              <a:chExt cx="7585574" cy="1248344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39217" y="4684097"/>
                <a:ext cx="7585574" cy="3381"/>
                <a:chOff x="739217" y="4684097"/>
                <a:chExt cx="7585574" cy="3381"/>
              </a:xfrm>
            </p:grpSpPr>
            <p:cxnSp>
              <p:nvCxnSpPr>
                <p:cNvPr id="25" name="Connecteur droit avec flèche 23"/>
                <p:cNvCxnSpPr/>
                <p:nvPr/>
              </p:nvCxnSpPr>
              <p:spPr>
                <a:xfrm flipV="1">
                  <a:off x="739217" y="4684097"/>
                  <a:ext cx="3330759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avec flèche 82"/>
                <p:cNvCxnSpPr/>
                <p:nvPr/>
              </p:nvCxnSpPr>
              <p:spPr>
                <a:xfrm>
                  <a:off x="4069976" y="4687478"/>
                  <a:ext cx="4254815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382030" y="4829425"/>
                <a:ext cx="3630705" cy="1103016"/>
                <a:chOff x="4382030" y="5474077"/>
                <a:chExt cx="3630705" cy="1103016"/>
              </a:xfrm>
            </p:grpSpPr>
            <p:sp>
              <p:nvSpPr>
                <p:cNvPr id="27" name="ZoneTexte 84"/>
                <p:cNvSpPr txBox="1"/>
                <p:nvPr/>
              </p:nvSpPr>
              <p:spPr>
                <a:xfrm>
                  <a:off x="4991038" y="5930762"/>
                  <a:ext cx="24126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dirty="0" smtClean="0"/>
                    <a:t>2.7 m</a:t>
                  </a:r>
                </a:p>
                <a:p>
                  <a:pPr algn="ctr"/>
                  <a:r>
                    <a:rPr lang="fr-FR" dirty="0" smtClean="0"/>
                    <a:t>140 kg</a:t>
                  </a:r>
                  <a:endParaRPr lang="en-GB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382030" y="5474077"/>
                  <a:ext cx="36307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dirty="0" smtClean="0"/>
                    <a:t>Dart</a:t>
                  </a:r>
                  <a:endParaRPr lang="en-GB" sz="3200" dirty="0"/>
                </a:p>
              </p:txBody>
            </p:sp>
          </p:grpSp>
        </p:grpSp>
      </p:grpSp>
      <p:sp>
        <p:nvSpPr>
          <p:cNvPr id="54" name="TextBox 53"/>
          <p:cNvSpPr txBox="1"/>
          <p:nvPr/>
        </p:nvSpPr>
        <p:spPr>
          <a:xfrm>
            <a:off x="562350" y="3273202"/>
            <a:ext cx="183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Thrust Vectoring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5374684" y="3060344"/>
            <a:ext cx="183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Fins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8090225" y="2735836"/>
            <a:ext cx="183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Accelerometer</a:t>
            </a:r>
          </a:p>
          <a:p>
            <a:pPr algn="ctr"/>
            <a:r>
              <a:rPr lang="en-GB" dirty="0" smtClean="0"/>
              <a:t>+</a:t>
            </a:r>
          </a:p>
          <a:p>
            <a:pPr algn="ctr"/>
            <a:r>
              <a:rPr lang="en-GB" dirty="0" err="1" smtClean="0"/>
              <a:t>Gyrometer</a:t>
            </a:r>
            <a:endParaRPr lang="en-GB" dirty="0"/>
          </a:p>
        </p:txBody>
      </p:sp>
      <p:cxnSp>
        <p:nvCxnSpPr>
          <p:cNvPr id="60" name="Straight Arrow Connector 59"/>
          <p:cNvCxnSpPr>
            <a:stCxn id="55" idx="2"/>
          </p:cNvCxnSpPr>
          <p:nvPr/>
        </p:nvCxnSpPr>
        <p:spPr>
          <a:xfrm flipH="1">
            <a:off x="6158753" y="3429676"/>
            <a:ext cx="134813" cy="49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477759" y="3664132"/>
            <a:ext cx="584123" cy="4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8892989" y="3678108"/>
            <a:ext cx="116118" cy="60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MBDA-Aster 15 y 30, Misil Antimisil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62" end="66541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426" y="1129715"/>
            <a:ext cx="9871147" cy="55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Flight Dynamics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5</a:t>
            </a:fld>
            <a:endParaRPr lang="en-GB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4419">
            <a:off x="2600317" y="2148739"/>
            <a:ext cx="926244" cy="3807895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510988" y="2931459"/>
            <a:ext cx="5100918" cy="2241176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52165" y="3818965"/>
            <a:ext cx="1918447" cy="367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21750" y="3698448"/>
                <a:ext cx="38914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750" y="3698448"/>
                <a:ext cx="389144" cy="402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17176" y="4186518"/>
            <a:ext cx="50560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550895" y="3048000"/>
            <a:ext cx="2402540" cy="2277036"/>
          </a:xfrm>
          <a:prstGeom prst="arc">
            <a:avLst>
              <a:gd name="adj1" fmla="val 20935788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>
            <a:off x="86996" y="1801906"/>
            <a:ext cx="5330338" cy="4769224"/>
          </a:xfrm>
          <a:prstGeom prst="arc">
            <a:avLst>
              <a:gd name="adj1" fmla="val 20184578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>
            <a:off x="1205566" y="2790138"/>
            <a:ext cx="3093198" cy="2792760"/>
          </a:xfrm>
          <a:prstGeom prst="arc">
            <a:avLst>
              <a:gd name="adj1" fmla="val 20198621"/>
              <a:gd name="adj2" fmla="val 20965737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953435" y="4455459"/>
            <a:ext cx="519953" cy="40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667574" y="3843191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574" y="3843191"/>
                <a:ext cx="95051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920792" y="3502533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92" y="3502533"/>
                <a:ext cx="95051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022759" y="3422588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59" y="3422588"/>
                <a:ext cx="95051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2752165" y="4186518"/>
            <a:ext cx="0" cy="98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2667" y="4179796"/>
            <a:ext cx="2034989" cy="470647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477415" y="2864966"/>
            <a:ext cx="280242" cy="1314830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27356" y="2931459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2380" y="4240541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Drag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764603" y="4611887"/>
            <a:ext cx="99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886240" y="4796119"/>
            <a:ext cx="467431" cy="1506069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33026" y="5385781"/>
            <a:ext cx="7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Thrust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6897734" y="1901808"/>
                <a:ext cx="4653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Speed </a:t>
                </a:r>
                <a:r>
                  <a:rPr lang="en-GB" dirty="0"/>
                  <a:t>: Mach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Altitude : Sea </a:t>
                </a:r>
                <a:r>
                  <a:rPr lang="en-GB" dirty="0" smtClean="0"/>
                  <a:t>Level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Modes : Short Period Pitch Oscillation (SPPO)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=2.69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 smtClean="0"/>
                  <a:t>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=0.09</m:t>
                    </m:r>
                  </m:oMath>
                </a14:m>
                <a:endParaRPr lang="en-GB" dirty="0" smtClean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34" y="1901808"/>
                <a:ext cx="4653290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917" t="-3046" r="-1048" b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4240307" y="4961833"/>
                <a:ext cx="242556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Trim State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=1.7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71 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=−0.07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07" y="4961833"/>
                <a:ext cx="2425561" cy="2031325"/>
              </a:xfrm>
              <a:prstGeom prst="rect">
                <a:avLst/>
              </a:prstGeom>
              <a:blipFill rotWithShape="0">
                <a:blip r:embed="rId9"/>
                <a:stretch>
                  <a:fillRect l="-2267"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/>
          <p:cNvSpPr/>
          <p:nvPr/>
        </p:nvSpPr>
        <p:spPr>
          <a:xfrm>
            <a:off x="627530" y="4043082"/>
            <a:ext cx="1452282" cy="1506072"/>
          </a:xfrm>
          <a:prstGeom prst="arc">
            <a:avLst>
              <a:gd name="adj1" fmla="val 6407548"/>
              <a:gd name="adj2" fmla="val 9304156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48422" y="5307380"/>
                <a:ext cx="95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2" y="5307380"/>
                <a:ext cx="95051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7045120" y="3161358"/>
            <a:ext cx="4449462" cy="3269519"/>
            <a:chOff x="6969050" y="3179805"/>
            <a:chExt cx="4449462" cy="326951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050" y="3179805"/>
              <a:ext cx="4449462" cy="29081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102464" y="6079992"/>
                  <a:ext cx="2644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 smtClean="0"/>
                    <a:t>SPPO Mode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GB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464" y="6079992"/>
                  <a:ext cx="264458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Straight Connector 61"/>
          <p:cNvCxnSpPr/>
          <p:nvPr/>
        </p:nvCxnSpPr>
        <p:spPr>
          <a:xfrm flipV="1">
            <a:off x="8023225" y="3791920"/>
            <a:ext cx="0" cy="235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337550" y="3791920"/>
            <a:ext cx="0" cy="529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021371" y="3807368"/>
            <a:ext cx="314325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75320" y="3449633"/>
            <a:ext cx="60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2.3s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36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2876" y="1145296"/>
            <a:ext cx="10515600" cy="988232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Bending</a:t>
            </a:r>
            <a:r>
              <a:rPr lang="fr-FR" sz="3100" dirty="0" smtClean="0"/>
              <a:t> Dynamics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6</a:t>
            </a:fld>
            <a:endParaRPr lang="en-GB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26" y="1304803"/>
            <a:ext cx="6222110" cy="3468406"/>
          </a:xfrm>
          <a:prstGeom prst="rect">
            <a:avLst/>
          </a:prstGeom>
        </p:spPr>
      </p:pic>
      <p:grpSp>
        <p:nvGrpSpPr>
          <p:cNvPr id="63" name="Groupe 72"/>
          <p:cNvGrpSpPr/>
          <p:nvPr/>
        </p:nvGrpSpPr>
        <p:grpSpPr>
          <a:xfrm>
            <a:off x="5888494" y="5319287"/>
            <a:ext cx="6149374" cy="1401292"/>
            <a:chOff x="4314423" y="2723612"/>
            <a:chExt cx="7443988" cy="1462022"/>
          </a:xfrm>
        </p:grpSpPr>
        <p:grpSp>
          <p:nvGrpSpPr>
            <p:cNvPr id="64" name="Groupe 60"/>
            <p:cNvGrpSpPr/>
            <p:nvPr/>
          </p:nvGrpSpPr>
          <p:grpSpPr>
            <a:xfrm>
              <a:off x="4314423" y="3240316"/>
              <a:ext cx="7443988" cy="945318"/>
              <a:chOff x="4056846" y="4141837"/>
              <a:chExt cx="7443988" cy="945318"/>
            </a:xfrm>
          </p:grpSpPr>
          <p:grpSp>
            <p:nvGrpSpPr>
              <p:cNvPr id="69" name="Groupe 35"/>
              <p:cNvGrpSpPr/>
              <p:nvPr/>
            </p:nvGrpSpPr>
            <p:grpSpPr>
              <a:xfrm>
                <a:off x="4215683" y="4141837"/>
                <a:ext cx="6799657" cy="584719"/>
                <a:chOff x="656821" y="4943745"/>
                <a:chExt cx="6877318" cy="522246"/>
              </a:xfrm>
            </p:grpSpPr>
            <p:grpSp>
              <p:nvGrpSpPr>
                <p:cNvPr id="76" name="Groupe 24"/>
                <p:cNvGrpSpPr/>
                <p:nvPr/>
              </p:nvGrpSpPr>
              <p:grpSpPr>
                <a:xfrm>
                  <a:off x="656821" y="4943745"/>
                  <a:ext cx="3490175" cy="348879"/>
                  <a:chOff x="656821" y="4943745"/>
                  <a:chExt cx="3490175" cy="348879"/>
                </a:xfrm>
              </p:grpSpPr>
              <p:sp>
                <p:nvSpPr>
                  <p:cNvPr id="82" name="Forme libre 15"/>
                  <p:cNvSpPr/>
                  <p:nvPr/>
                </p:nvSpPr>
                <p:spPr>
                  <a:xfrm>
                    <a:off x="708338" y="4996132"/>
                    <a:ext cx="3387143" cy="244977"/>
                  </a:xfrm>
                  <a:custGeom>
                    <a:avLst/>
                    <a:gdLst>
                      <a:gd name="connsiteX0" fmla="*/ 0 w 3387143"/>
                      <a:gd name="connsiteY0" fmla="*/ 244977 h 244977"/>
                      <a:gd name="connsiteX1" fmla="*/ 1558343 w 3387143"/>
                      <a:gd name="connsiteY1" fmla="*/ 278 h 244977"/>
                      <a:gd name="connsiteX2" fmla="*/ 3387143 w 3387143"/>
                      <a:gd name="connsiteY2" fmla="*/ 206340 h 24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87143" h="244977">
                        <a:moveTo>
                          <a:pt x="0" y="244977"/>
                        </a:moveTo>
                        <a:cubicBezTo>
                          <a:pt x="496909" y="125847"/>
                          <a:pt x="993819" y="6717"/>
                          <a:pt x="1558343" y="278"/>
                        </a:cubicBezTo>
                        <a:cubicBezTo>
                          <a:pt x="2122867" y="-6161"/>
                          <a:pt x="2755005" y="100089"/>
                          <a:pt x="3387143" y="20634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3" name="Ellipse 20"/>
                  <p:cNvSpPr/>
                  <p:nvPr/>
                </p:nvSpPr>
                <p:spPr>
                  <a:xfrm>
                    <a:off x="656821" y="5189593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4" name="Ellipse 21"/>
                  <p:cNvSpPr/>
                  <p:nvPr/>
                </p:nvSpPr>
                <p:spPr>
                  <a:xfrm>
                    <a:off x="2350393" y="4943745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5" name="Ellipse 22"/>
                  <p:cNvSpPr/>
                  <p:nvPr/>
                </p:nvSpPr>
                <p:spPr>
                  <a:xfrm>
                    <a:off x="4043965" y="5150956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7" name="Ellipse 27"/>
                <p:cNvSpPr/>
                <p:nvPr/>
              </p:nvSpPr>
              <p:spPr>
                <a:xfrm>
                  <a:off x="7431108" y="5110577"/>
                  <a:ext cx="103031" cy="10303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grpSp>
              <p:nvGrpSpPr>
                <p:cNvPr id="78" name="Groupe 30"/>
                <p:cNvGrpSpPr/>
                <p:nvPr/>
              </p:nvGrpSpPr>
              <p:grpSpPr>
                <a:xfrm rot="10800000">
                  <a:off x="4043966" y="5155749"/>
                  <a:ext cx="3438657" cy="310242"/>
                  <a:chOff x="708338" y="4943745"/>
                  <a:chExt cx="3438657" cy="310242"/>
                </a:xfrm>
              </p:grpSpPr>
              <p:sp>
                <p:nvSpPr>
                  <p:cNvPr id="79" name="Forme libre 31"/>
                  <p:cNvSpPr/>
                  <p:nvPr/>
                </p:nvSpPr>
                <p:spPr>
                  <a:xfrm>
                    <a:off x="708338" y="4996132"/>
                    <a:ext cx="3387143" cy="244977"/>
                  </a:xfrm>
                  <a:custGeom>
                    <a:avLst/>
                    <a:gdLst>
                      <a:gd name="connsiteX0" fmla="*/ 0 w 3387143"/>
                      <a:gd name="connsiteY0" fmla="*/ 244977 h 244977"/>
                      <a:gd name="connsiteX1" fmla="*/ 1558343 w 3387143"/>
                      <a:gd name="connsiteY1" fmla="*/ 278 h 244977"/>
                      <a:gd name="connsiteX2" fmla="*/ 3387143 w 3387143"/>
                      <a:gd name="connsiteY2" fmla="*/ 206340 h 24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87143" h="244977">
                        <a:moveTo>
                          <a:pt x="0" y="244977"/>
                        </a:moveTo>
                        <a:cubicBezTo>
                          <a:pt x="496909" y="125847"/>
                          <a:pt x="993819" y="6717"/>
                          <a:pt x="1558343" y="278"/>
                        </a:cubicBezTo>
                        <a:cubicBezTo>
                          <a:pt x="2122867" y="-6161"/>
                          <a:pt x="2755005" y="100089"/>
                          <a:pt x="3387143" y="20634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0" name="Ellipse 33"/>
                  <p:cNvSpPr/>
                  <p:nvPr/>
                </p:nvSpPr>
                <p:spPr>
                  <a:xfrm>
                    <a:off x="2350393" y="4943745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81" name="Ellipse 34"/>
                  <p:cNvSpPr/>
                  <p:nvPr/>
                </p:nvSpPr>
                <p:spPr>
                  <a:xfrm>
                    <a:off x="4043964" y="5150956"/>
                    <a:ext cx="103031" cy="103031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70" name="Connecteur droit 37"/>
              <p:cNvCxnSpPr/>
              <p:nvPr/>
            </p:nvCxnSpPr>
            <p:spPr>
              <a:xfrm flipV="1">
                <a:off x="4056846" y="5074276"/>
                <a:ext cx="7443988" cy="12879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Connecteur droit avec flèche 64"/>
            <p:cNvCxnSpPr/>
            <p:nvPr/>
          </p:nvCxnSpPr>
          <p:spPr>
            <a:xfrm flipV="1">
              <a:off x="5842121" y="3355671"/>
              <a:ext cx="308469" cy="316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ZoneTexte 65"/>
            <p:cNvSpPr txBox="1"/>
            <p:nvPr/>
          </p:nvSpPr>
          <p:spPr>
            <a:xfrm>
              <a:off x="4849038" y="3522092"/>
              <a:ext cx="13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 smtClean="0"/>
                <a:t>Point mass</a:t>
              </a:r>
              <a:endParaRPr lang="en-GB" dirty="0"/>
            </a:p>
          </p:txBody>
        </p:sp>
        <p:cxnSp>
          <p:nvCxnSpPr>
            <p:cNvPr id="67" name="Connecteur droit avec flèche 66"/>
            <p:cNvCxnSpPr/>
            <p:nvPr/>
          </p:nvCxnSpPr>
          <p:spPr>
            <a:xfrm>
              <a:off x="9919880" y="3364772"/>
              <a:ext cx="400732" cy="3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ZoneTexte 68"/>
            <p:cNvSpPr txBox="1"/>
            <p:nvPr/>
          </p:nvSpPr>
          <p:spPr>
            <a:xfrm>
              <a:off x="8245432" y="2723612"/>
              <a:ext cx="202784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 err="1" smtClean="0"/>
                <a:t>Massless</a:t>
              </a:r>
              <a:r>
                <a:rPr lang="fr-FR" dirty="0" smtClean="0"/>
                <a:t> </a:t>
              </a:r>
              <a:r>
                <a:rPr lang="fr-FR" dirty="0" err="1" smtClean="0"/>
                <a:t>beam</a:t>
              </a:r>
              <a:r>
                <a:rPr lang="fr-FR" dirty="0" smtClean="0"/>
                <a:t> </a:t>
              </a:r>
              <a:r>
                <a:rPr lang="fr-FR" dirty="0" err="1" smtClean="0"/>
                <a:t>element</a:t>
              </a:r>
              <a:endParaRPr lang="en-GB" dirty="0"/>
            </a:p>
          </p:txBody>
        </p:sp>
      </p:grpSp>
      <p:sp>
        <p:nvSpPr>
          <p:cNvPr id="88" name="Down Arrow 87"/>
          <p:cNvSpPr/>
          <p:nvPr/>
        </p:nvSpPr>
        <p:spPr>
          <a:xfrm>
            <a:off x="8571870" y="4686761"/>
            <a:ext cx="428625" cy="6667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1" name="simFastLe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7203" y="3172581"/>
            <a:ext cx="2229112" cy="1758748"/>
          </a:xfrm>
          <a:prstGeom prst="rect">
            <a:avLst/>
          </a:prstGeom>
        </p:spPr>
      </p:pic>
      <p:pic>
        <p:nvPicPr>
          <p:cNvPr id="92" name="simSlowLe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7203" y="4933879"/>
            <a:ext cx="2229112" cy="1758748"/>
          </a:xfrm>
          <a:prstGeom prst="rect">
            <a:avLst/>
          </a:prstGeom>
        </p:spPr>
      </p:pic>
      <p:pic>
        <p:nvPicPr>
          <p:cNvPr id="93" name="simFastMiddl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186" y="3172581"/>
            <a:ext cx="2232343" cy="1761298"/>
          </a:xfrm>
          <a:prstGeom prst="rect">
            <a:avLst/>
          </a:prstGeom>
        </p:spPr>
      </p:pic>
      <p:pic>
        <p:nvPicPr>
          <p:cNvPr id="94" name="simSlowMiddl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187" y="4933879"/>
            <a:ext cx="2232343" cy="176129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77604" y="2697928"/>
            <a:ext cx="27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Tail impact</a:t>
            </a:r>
            <a:endParaRPr lang="en-GB" dirty="0"/>
          </a:p>
        </p:txBody>
      </p:sp>
      <p:sp>
        <p:nvSpPr>
          <p:cNvPr id="96" name="TextBox 95"/>
          <p:cNvSpPr txBox="1"/>
          <p:nvPr/>
        </p:nvSpPr>
        <p:spPr>
          <a:xfrm>
            <a:off x="2773202" y="2703448"/>
            <a:ext cx="27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Middle impact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2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Aeroelasticity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Aeroelasticity</a:t>
            </a:r>
            <a:r>
              <a:rPr lang="fr-FR" sz="3100" dirty="0" smtClean="0"/>
              <a:t> Interactions</a:t>
            </a:r>
            <a:endParaRPr lang="en-GB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5" t="10775" r="1310" b="4105"/>
          <a:stretch/>
        </p:blipFill>
        <p:spPr>
          <a:xfrm>
            <a:off x="4634015" y="2237265"/>
            <a:ext cx="7440221" cy="448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381722"/>
            <a:ext cx="391885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/>
              <a:t>Legend :</a:t>
            </a: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</a:rPr>
              <a:t>Flight Dynamics</a:t>
            </a: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rgbClr val="FF0000"/>
                </a:solidFill>
              </a:rPr>
              <a:t>Structural Model</a:t>
            </a:r>
          </a:p>
          <a:p>
            <a:pPr algn="ctr">
              <a:lnSpc>
                <a:spcPct val="150000"/>
              </a:lnSpc>
            </a:pPr>
            <a:r>
              <a:rPr lang="en-GB" sz="2400" dirty="0" err="1" smtClean="0">
                <a:solidFill>
                  <a:srgbClr val="00B050"/>
                </a:solidFill>
              </a:rPr>
              <a:t>Aeroelasticity</a:t>
            </a:r>
            <a:endParaRPr lang="en-GB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5476" y="2960152"/>
            <a:ext cx="11301048" cy="927080"/>
          </a:xfrm>
        </p:spPr>
        <p:txBody>
          <a:bodyPr>
            <a:normAutofit/>
          </a:bodyPr>
          <a:lstStyle/>
          <a:p>
            <a:r>
              <a:rPr lang="fr-FR" noProof="1" smtClean="0"/>
              <a:t>Control Architectures</a:t>
            </a:r>
            <a:endParaRPr lang="fr-FR" noProof="1"/>
          </a:p>
        </p:txBody>
      </p:sp>
      <p:sp>
        <p:nvSpPr>
          <p:cNvPr id="5" name="ZoneTexte 4"/>
          <p:cNvSpPr txBox="1"/>
          <p:nvPr/>
        </p:nvSpPr>
        <p:spPr>
          <a:xfrm>
            <a:off x="3063025" y="2736959"/>
            <a:ext cx="6065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000" dirty="0" err="1" smtClean="0"/>
              <a:t>Lateral</a:t>
            </a:r>
            <a:r>
              <a:rPr lang="fr-FR" sz="2000" dirty="0" smtClean="0"/>
              <a:t> </a:t>
            </a:r>
            <a:r>
              <a:rPr lang="fr-FR" sz="2000" dirty="0" err="1" smtClean="0"/>
              <a:t>Acceleration</a:t>
            </a:r>
            <a:r>
              <a:rPr lang="fr-FR" sz="2000" dirty="0" smtClean="0"/>
              <a:t> Control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Notch</a:t>
            </a:r>
            <a:r>
              <a:rPr lang="fr-FR" sz="2000" dirty="0" smtClean="0"/>
              <a:t> </a:t>
            </a:r>
            <a:r>
              <a:rPr lang="fr-FR" sz="2000" dirty="0" err="1" smtClean="0"/>
              <a:t>FIltering</a:t>
            </a:r>
            <a:endParaRPr lang="fr-FR" sz="2000" dirty="0" smtClean="0"/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Sensors</a:t>
            </a:r>
            <a:r>
              <a:rPr lang="fr-FR" sz="2000" dirty="0" smtClean="0"/>
              <a:t> Placement</a:t>
            </a:r>
          </a:p>
          <a:p>
            <a:pPr algn="ctr">
              <a:lnSpc>
                <a:spcPct val="200000"/>
              </a:lnSpc>
            </a:pPr>
            <a:r>
              <a:rPr lang="fr-FR" sz="2000" dirty="0" err="1" smtClean="0"/>
              <a:t>Bending</a:t>
            </a:r>
            <a:r>
              <a:rPr lang="fr-FR" sz="2000" dirty="0" smtClean="0"/>
              <a:t> Active </a:t>
            </a:r>
            <a:r>
              <a:rPr lang="fr-FR" sz="2000" dirty="0" err="1" smtClean="0"/>
              <a:t>Damping</a:t>
            </a:r>
            <a:endParaRPr lang="en-GB" sz="2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0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56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510" t="31881" r="15352" b="23731"/>
          <a:stretch/>
        </p:blipFill>
        <p:spPr>
          <a:xfrm>
            <a:off x="564243" y="2282113"/>
            <a:ext cx="11063514" cy="4439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1827" y="4034972"/>
            <a:ext cx="902835" cy="87992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Control Architectures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err="1" smtClean="0"/>
              <a:t>Lateral</a:t>
            </a:r>
            <a:r>
              <a:rPr lang="fr-FR" sz="3100" dirty="0" smtClean="0"/>
              <a:t> </a:t>
            </a:r>
            <a:r>
              <a:rPr lang="fr-FR" sz="3100" dirty="0" err="1" smtClean="0"/>
              <a:t>Acceleration</a:t>
            </a:r>
            <a:r>
              <a:rPr lang="fr-FR" sz="3100" dirty="0" smtClean="0"/>
              <a:t> Control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956603" y="60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FFD7-B729-4A73-9C0B-16B3429A8059}" type="slidenum">
              <a:rPr lang="en-GB" smtClean="0"/>
              <a:t>9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879771" y="2481943"/>
            <a:ext cx="3585029" cy="405696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540170" y="1922651"/>
            <a:ext cx="226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</a:rPr>
              <a:t>Flexible Missile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5706" y="4920343"/>
            <a:ext cx="281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0070C0"/>
                </a:solidFill>
              </a:rPr>
              <a:t>Pitch Rate Feedback</a:t>
            </a:r>
          </a:p>
          <a:p>
            <a:pPr algn="ctr"/>
            <a:r>
              <a:rPr lang="en-GB" sz="2000" dirty="0" smtClean="0">
                <a:solidFill>
                  <a:srgbClr val="0070C0"/>
                </a:solidFill>
              </a:rPr>
              <a:t>SPPO Damping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7677" y="2774497"/>
            <a:ext cx="1550536" cy="892628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564152" y="3763460"/>
            <a:ext cx="281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PI Controller</a:t>
            </a:r>
          </a:p>
          <a:p>
            <a:pPr algn="ctr"/>
            <a:r>
              <a:rPr lang="en-GB" sz="2000" dirty="0" err="1" smtClean="0">
                <a:solidFill>
                  <a:schemeClr val="accent6">
                    <a:lumMod val="75000"/>
                  </a:schemeClr>
                </a:solidFill>
              </a:rPr>
              <a:t>Latax</a:t>
            </a:r>
            <a:r>
              <a:rPr lang="en-GB" sz="2000" dirty="0" smtClean="0">
                <a:solidFill>
                  <a:schemeClr val="accent6">
                    <a:lumMod val="75000"/>
                  </a:schemeClr>
                </a:solidFill>
              </a:rPr>
              <a:t> Control</a:t>
            </a: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8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270</Words>
  <Application>Microsoft Office PowerPoint</Application>
  <PresentationFormat>Widescreen</PresentationFormat>
  <Paragraphs>145</Paragraphs>
  <Slides>18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Thème Office</vt:lpstr>
      <vt:lpstr>Flexible Slender Bodies Control Thesis Progress Review 2</vt:lpstr>
      <vt:lpstr>PowerPoint Presentation</vt:lpstr>
      <vt:lpstr>Aeroelasticity Modeling</vt:lpstr>
      <vt:lpstr>Aeroelasticity Modelling ASTER-30 Characteristics</vt:lpstr>
      <vt:lpstr>Aeroelasticity Modelling Flight Dynamics</vt:lpstr>
      <vt:lpstr>Aeroelasticity Modelling Bending Dynamics</vt:lpstr>
      <vt:lpstr>Aeroelasticity Modelling Aeroelasticity Interactions</vt:lpstr>
      <vt:lpstr>Control Architectures</vt:lpstr>
      <vt:lpstr>Control Architectures Lateral Acceleration Control</vt:lpstr>
      <vt:lpstr>Control Architectures Notch Filtering</vt:lpstr>
      <vt:lpstr>Control Architectures Sensors Placement</vt:lpstr>
      <vt:lpstr>Control Architectures Bending Active Damping</vt:lpstr>
      <vt:lpstr>Control Architectures Bending Active Damping</vt:lpstr>
      <vt:lpstr>Control Architectures Bending Active Damping</vt:lpstr>
      <vt:lpstr>Further Studies</vt:lpstr>
      <vt:lpstr>Further Study Optimal Control</vt:lpstr>
      <vt:lpstr>Further Study Structural Modifications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Verhaegen, Anatole</dc:creator>
  <cp:lastModifiedBy>Verhaegen, Anatole</cp:lastModifiedBy>
  <cp:revision>71</cp:revision>
  <dcterms:created xsi:type="dcterms:W3CDTF">2015-04-25T16:37:20Z</dcterms:created>
  <dcterms:modified xsi:type="dcterms:W3CDTF">2015-07-14T19:02:24Z</dcterms:modified>
</cp:coreProperties>
</file>